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</p:sldMasterIdLst>
  <p:notesMasterIdLst>
    <p:notesMasterId r:id="rId8"/>
  </p:notesMasterIdLst>
  <p:sldIdLst>
    <p:sldId id="256" r:id="rId3"/>
    <p:sldId id="258" r:id="rId4"/>
    <p:sldId id="319" r:id="rId5"/>
    <p:sldId id="323" r:id="rId6"/>
    <p:sldId id="327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246" y="7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Мониторинг </a:t>
            </a:r>
            <a:r>
              <a:rPr lang="ru-RU" dirty="0"/>
              <a:t>образовательной области за май 2018 </a:t>
            </a:r>
          </a:p>
        </c:rich>
      </c:tx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мониторинг образовательной области за май 2018 </c:v>
                </c:pt>
              </c:strCache>
            </c:strRef>
          </c:tx>
          <c:dLbls>
            <c:dLblPos val="outEnd"/>
            <c:showPercent val="1"/>
          </c:dLbls>
          <c:cat>
            <c:strRef>
              <c:f>Лист1!$A$2:$A$4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</c:v>
                </c:pt>
                <c:pt idx="1">
                  <c:v>12</c:v>
                </c:pt>
                <c:pt idx="2">
                  <c:v>1</c:v>
                </c:pt>
              </c:numCache>
            </c:numRef>
          </c:val>
        </c:ser>
      </c:pie3DChart>
    </c:plotArea>
    <c:legend>
      <c:legendPos val="r"/>
    </c:legend>
    <c:plotVisOnly val="1"/>
  </c:chart>
  <c:spPr>
    <a:solidFill>
      <a:schemeClr val="bg2">
        <a:lumMod val="20000"/>
        <a:lumOff val="80000"/>
      </a:schemeClr>
    </a:soli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</c:pie3DChart>
      <c:spPr>
        <a:noFill/>
        <a:ln w="25383">
          <a:noFill/>
        </a:ln>
      </c:spPr>
    </c:plotArea>
    <c:legend>
      <c:legendPos val="r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Мониторинг образовательной области за сентябрь </a:t>
            </a:r>
            <a:r>
              <a:rPr lang="ru-RU" dirty="0" smtClean="0"/>
              <a:t>2017</a:t>
            </a:r>
            <a:endParaRPr lang="ru-RU" dirty="0"/>
          </a:p>
        </c:rich>
      </c:tx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Мониоринг образовательной области за сетябрь 2018</c:v>
                </c:pt>
              </c:strCache>
            </c:strRef>
          </c:tx>
          <c:dLbls>
            <c:dLblPos val="inEnd"/>
            <c:showPercent val="1"/>
            <c:showLeaderLines val="1"/>
          </c:dLbls>
          <c:cat>
            <c:strRef>
              <c:f>Лист1!$A$2:$A$5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8</c:v>
                </c:pt>
                <c:pt idx="2">
                  <c:v>7</c:v>
                </c:pt>
              </c:numCache>
            </c:numRef>
          </c:val>
        </c:ser>
      </c:pie3DChart>
    </c:plotArea>
    <c:legend>
      <c:legendPos val="r"/>
      <c:legendEntry>
        <c:idx val="3"/>
        <c:delete val="1"/>
      </c:legendEntry>
    </c:legend>
    <c:plotVisOnly val="1"/>
  </c:chart>
  <c:spPr>
    <a:solidFill>
      <a:schemeClr val="accent3">
        <a:lumMod val="85000"/>
      </a:schemeClr>
    </a:solidFill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интегративные качества за май 2018</c:v>
                </c:pt>
              </c:strCache>
            </c:strRef>
          </c:tx>
          <c:dLbls>
            <c:dLblPos val="outEnd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 уровень</c:v>
                </c:pt>
                <c:pt idx="1">
                  <c:v>средний уровень 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</c:v>
                </c:pt>
                <c:pt idx="1">
                  <c:v>10</c:v>
                </c:pt>
                <c:pt idx="2">
                  <c:v>2</c:v>
                </c:pt>
              </c:numCache>
            </c:numRef>
          </c:val>
        </c:ser>
      </c:pie3DChart>
    </c:plotArea>
    <c:legend>
      <c:legendPos val="r"/>
    </c:legend>
    <c:plotVisOnly val="1"/>
  </c:chart>
  <c:spPr>
    <a:solidFill>
      <a:schemeClr val="accent3">
        <a:lumMod val="85000"/>
      </a:schemeClr>
    </a:solidFill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Интегративные качества за сентябрь 2017</c:v>
                </c:pt>
              </c:strCache>
            </c:strRef>
          </c:tx>
          <c:dLbls>
            <c:dLblPos val="outEnd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высокий уровень</c:v>
                </c:pt>
                <c:pt idx="1">
                  <c:v>средний уровень</c:v>
                </c:pt>
                <c:pt idx="2">
                  <c:v>низкий 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  <c:pt idx="2">
                  <c:v>12</c:v>
                </c:pt>
              </c:numCache>
            </c:numRef>
          </c:val>
        </c:ser>
      </c:pie3DChart>
    </c:plotArea>
    <c:legend>
      <c:legendPos val="r"/>
    </c:legend>
    <c:plotVisOnly val="1"/>
  </c:chart>
  <c:spPr>
    <a:solidFill>
      <a:schemeClr val="accent3">
        <a:lumMod val="85000"/>
      </a:schemeClr>
    </a:solidFill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369706D-076A-41AA-946C-6825969AE0F7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8A82DC-715D-4090-A160-81E5C1965B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0BF09-5D15-4792-A909-86ACA040CD3E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6C53C-A3B7-4E07-A6F2-C7D652CB4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2DAF1-C797-440C-8864-4892F664661C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B7144-B8B3-4587-BB3A-96E90DD1B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0323A-6911-4DB2-9DB1-F8AAF227763C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490C8-EA5C-4C8E-94E7-1307D97E32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6541897-38DF-4CEA-AC32-5AE8C429C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78F6794-F326-4DB5-8D87-2493AFFB19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6D44FE6-86BF-4B44-AE07-B399E7A4EA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25A540E-D8A5-4458-B1CB-87558B9E11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F665DB0-F262-4433-A4C4-A0E807B707B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7878E35-B3FA-402B-951A-8BF69ED14B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7A11D6E-DA73-41C3-B367-B8C8E30558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025B4E0-15BB-4936-BF7B-38F4B869FE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1BEF2-A0A3-45EF-B1D3-B76F84BBD93B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37080-5E1A-445E-A0BC-1348A48B3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A348FE-A3BA-47E5-8E1B-94755209CF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4C776F-3015-4497-BE4A-CB8D33E5CE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3B1AAB5-7B61-4B4F-9759-95AA404EC1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1D902BE-5357-4689-B9EC-D694957D4B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blind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FC02D-67AC-414D-85D4-00C80E58450C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C3949-57BB-4F2F-A239-E8A0079F9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C7676-9412-472C-9C80-795A246C4FAA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74A1E-90E2-48CF-A866-219967CAB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94FFC-B87A-448C-8ACA-0D69A91A8B3C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A7B98-4806-448C-BAE2-659D97D3C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544BD-4FB9-4BFF-9772-ECCA0ACDF6C9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986CA-5500-4152-BE8B-F1110D617D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26F47-D462-44F7-9D25-45A5B8E90739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3DCB4-A858-4A93-9F15-DC10C26DB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4E289-FA0E-45C7-A1FC-7ACF7490F15E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39018D-C5F6-4D13-84F0-56CF1F5BBE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F2FC8-2BC4-4D62-86EB-A88566F2CBD7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0FD02-7411-40FB-AF44-D6AA44232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D29E32-CD46-4846-92DE-2F2745C1AFF7}" type="datetimeFigureOut">
              <a:rPr lang="ru-RU"/>
              <a:pPr>
                <a:defRPr/>
              </a:pPr>
              <a:t>25.03.2019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5AFAD3-4C36-4E95-AB49-7CBDF07D8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  <p:sldLayoutId id="2147484209" r:id="rId3"/>
    <p:sldLayoutId id="2147484210" r:id="rId4"/>
    <p:sldLayoutId id="2147484211" r:id="rId5"/>
    <p:sldLayoutId id="2147484212" r:id="rId6"/>
    <p:sldLayoutId id="2147484213" r:id="rId7"/>
    <p:sldLayoutId id="2147484214" r:id="rId8"/>
    <p:sldLayoutId id="2147484215" r:id="rId9"/>
    <p:sldLayoutId id="2147484216" r:id="rId10"/>
    <p:sldLayoutId id="21474842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3AC01-EE84-4F02-BAF1-955BE394FD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  <p:sldLayoutId id="2147484229" r:id="rId12"/>
  </p:sldLayoutIdLst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04813"/>
            <a:ext cx="7772400" cy="720725"/>
          </a:xfrm>
        </p:spPr>
        <p:txBody>
          <a:bodyPr/>
          <a:lstStyle/>
          <a:p>
            <a:pPr eaLnBrk="1" hangingPunct="1"/>
            <a:r>
              <a:rPr lang="ru-RU" altLang="ru-RU" sz="2000" b="1" smtClean="0">
                <a:solidFill>
                  <a:srgbClr val="003399"/>
                </a:solidFill>
              </a:rPr>
              <a:t>Муниципальное  бюджетное  дошкольное образовательное учреждение «Детский сад №37»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85988" y="1557338"/>
            <a:ext cx="4978300" cy="367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600" dirty="0">
                <a:solidFill>
                  <a:schemeClr val="accent2"/>
                </a:solidFill>
                <a:latin typeface="Arno Pro Smbd" pitchFamily="18" charset="0"/>
                <a:cs typeface="+mn-cs"/>
              </a:rPr>
              <a:t>Мониторинг в  ДОУ   в  соответствии   с ФГОС</a:t>
            </a:r>
            <a:endParaRPr lang="ru-RU" altLang="ru-RU" sz="3600" b="1" dirty="0">
              <a:latin typeface="Arno Pro Smbd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i="1" dirty="0">
                <a:latin typeface="+mn-lt"/>
                <a:cs typeface="+mn-cs"/>
              </a:rPr>
              <a:t>( 1 младшая группа)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b="1" i="1" dirty="0"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050" b="1" i="1" dirty="0"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050" b="1" i="1" dirty="0"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050" b="1" i="1" dirty="0">
              <a:latin typeface="+mn-lt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1050" b="1" i="1" dirty="0">
              <a:latin typeface="Arno Pro Smbd" pitchFamily="18" charset="0"/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i="1" dirty="0" smtClean="0">
                <a:latin typeface="Arno Pro Smbd" pitchFamily="18" charset="0"/>
                <a:cs typeface="+mn-cs"/>
              </a:rPr>
              <a:t>Педагог :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000" b="1" i="1" dirty="0" err="1" smtClean="0">
                <a:latin typeface="Arno Pro Smbd" pitchFamily="18" charset="0"/>
                <a:cs typeface="+mn-cs"/>
              </a:rPr>
              <a:t>Жмуркова</a:t>
            </a:r>
            <a:r>
              <a:rPr lang="ru-RU" altLang="ru-RU" sz="2000" b="1" i="1" dirty="0" smtClean="0">
                <a:latin typeface="Arno Pro Smbd" pitchFamily="18" charset="0"/>
                <a:cs typeface="+mn-cs"/>
              </a:rPr>
              <a:t> Т. Л. .</a:t>
            </a:r>
            <a:endParaRPr lang="ru-RU" altLang="ru-RU" sz="2000" b="1" i="1" dirty="0">
              <a:latin typeface="Arno Pro Smbd" pitchFamily="18" charset="0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39952" y="57332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2018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750" y="1557338"/>
            <a:ext cx="8229600" cy="452596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sz="2000" b="1" dirty="0" smtClean="0">
                <a:solidFill>
                  <a:schemeClr val="accent2"/>
                </a:solidFill>
              </a:rPr>
              <a:t>        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sz="2400" b="1" dirty="0" smtClean="0">
                <a:solidFill>
                  <a:schemeClr val="accent2"/>
                </a:solidFill>
              </a:rPr>
              <a:t>Мониторинг образовательного процесса</a:t>
            </a:r>
            <a:br>
              <a:rPr lang="ru-RU" altLang="ru-RU" sz="2400" b="1" dirty="0" smtClean="0">
                <a:solidFill>
                  <a:schemeClr val="accent2"/>
                </a:solidFill>
              </a:rPr>
            </a:br>
            <a:r>
              <a:rPr lang="ru-RU" altLang="ru-RU" sz="2400" b="1" dirty="0" smtClean="0">
                <a:solidFill>
                  <a:schemeClr val="accent2"/>
                </a:solidFill>
              </a:rPr>
              <a:t>               оценка уровня развития:</a:t>
            </a:r>
          </a:p>
          <a:p>
            <a:pPr marL="0" indent="0"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b="1" dirty="0" smtClean="0">
              <a:solidFill>
                <a:schemeClr val="accent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1800" b="1" dirty="0" smtClean="0">
                <a:solidFill>
                  <a:schemeClr val="accent2"/>
                </a:solidFill>
              </a:rPr>
              <a:t>5 - задание ребёнок выполняет самостоятельно</a:t>
            </a:r>
            <a:endParaRPr lang="ru-RU" altLang="ru-RU" sz="1600" b="1" dirty="0" smtClean="0">
              <a:solidFill>
                <a:schemeClr val="accent2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b="1" dirty="0" smtClean="0">
                <a:solidFill>
                  <a:schemeClr val="accent2"/>
                </a:solidFill>
              </a:rPr>
              <a:t>4 - с заданием справляется с помощью воспитателя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b="1" dirty="0" smtClean="0">
                <a:solidFill>
                  <a:schemeClr val="accent2"/>
                </a:solidFill>
              </a:rPr>
              <a:t>3 - с заданием ребёнок не справляется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Диаграмма 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627188"/>
            <a:ext cx="2779712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Диаграмма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4338" y="1603375"/>
            <a:ext cx="3395662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 rot="10800000" flipH="1" flipV="1">
            <a:off x="1547813" y="3605213"/>
            <a:ext cx="1930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23850" y="3560763"/>
            <a:ext cx="3024188" cy="126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25%детей 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высокий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 детей - средний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 - ниже среднего  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762375" y="3021013"/>
            <a:ext cx="2881313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Май</a:t>
            </a:r>
          </a:p>
          <a:p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35%детей 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высокий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- средний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 - ниже среднего</a:t>
            </a:r>
          </a:p>
        </p:txBody>
      </p:sp>
      <p:graphicFrame>
        <p:nvGraphicFramePr>
          <p:cNvPr id="10" name="Диаграмма 8"/>
          <p:cNvGraphicFramePr>
            <a:graphicFrameLocks/>
          </p:cNvGraphicFramePr>
          <p:nvPr/>
        </p:nvGraphicFramePr>
        <p:xfrm>
          <a:off x="4786314" y="785794"/>
          <a:ext cx="3630612" cy="232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/>
        </p:nvGraphicFramePr>
        <p:xfrm>
          <a:off x="3586163" y="1146175"/>
          <a:ext cx="3576637" cy="2065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500034" y="785794"/>
          <a:ext cx="3643338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 rot="10800000" flipH="1" flipV="1">
            <a:off x="1547813" y="3605213"/>
            <a:ext cx="1930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Сентябрь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77825" y="3540125"/>
            <a:ext cx="282575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15% детей 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высокий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- средний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60%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детей  - ниже среднего   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348038" y="3021013"/>
            <a:ext cx="2879725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Май</a:t>
            </a:r>
          </a:p>
          <a:p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40%детей 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высокий 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ru-RU" altLang="ru-RU" sz="1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 детей - средний </a:t>
            </a:r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</a:p>
          <a:p>
            <a:r>
              <a:rPr lang="ru-RU" alt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10% детей – ниже среднего</a:t>
            </a:r>
            <a:endParaRPr lang="ru-RU" alt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4572000" y="1000108"/>
          <a:ext cx="3643338" cy="2386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500034" y="1071546"/>
          <a:ext cx="3714776" cy="2314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23850" y="981075"/>
            <a:ext cx="68595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sz="10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000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4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         </a:t>
            </a:r>
            <a:endParaRPr lang="ru-RU" altLang="ru-RU" sz="24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128</Words>
  <Application>Microsoft Office PowerPoint</Application>
  <PresentationFormat>Экран (4:3)</PresentationFormat>
  <Paragraphs>56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2_Оформление по умолчанию</vt:lpstr>
      <vt:lpstr>Муниципальное  бюджетное  дошкольное образовательное учреждение «Детский сад №37»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образовательное учреждение детский сад №37 « Лучик»</dc:title>
  <dc:creator>Алена</dc:creator>
  <cp:lastModifiedBy>user</cp:lastModifiedBy>
  <cp:revision>47</cp:revision>
  <dcterms:created xsi:type="dcterms:W3CDTF">2014-05-27T18:52:00Z</dcterms:created>
  <dcterms:modified xsi:type="dcterms:W3CDTF">2019-03-25T05:04:43Z</dcterms:modified>
</cp:coreProperties>
</file>