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notesMasterIdLst>
    <p:notesMasterId r:id="rId8"/>
  </p:notesMasterIdLst>
  <p:sldIdLst>
    <p:sldId id="256" r:id="rId3"/>
    <p:sldId id="258" r:id="rId4"/>
    <p:sldId id="319" r:id="rId5"/>
    <p:sldId id="323" r:id="rId6"/>
    <p:sldId id="327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&#1057;&#1083;&#1072;&#1074;&#1103;&#1085;&#1077;\Downloads\&#1086;&#1073;&#1088;&#1072;&#1079;&#1086;&#1074;&#1072;&#1090;&#1077;&#1083;&#1100;&#1085;&#1072;&#1103;%20&#1086;&#1073;&#1083;&#1072;&#1089;&#1090;&#1100;%20&#1074;%20&#1085;&#1086;&#1103;&#1073;&#1088;&#1077;%20(3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Мониторинг </a:t>
            </a:r>
            <a:r>
              <a:rPr lang="ru-RU" dirty="0"/>
              <a:t>образовательной области за май </a:t>
            </a:r>
            <a:r>
              <a:rPr lang="ru-RU" dirty="0" smtClean="0"/>
              <a:t>2019 </a:t>
            </a: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1855378652414523E-2"/>
          <c:y val="0.48743151976044047"/>
          <c:w val="0.48827002169331235"/>
          <c:h val="0.414193048030418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мониторинг образовательной области за май 2018 </c:v>
                </c:pt>
              </c:strCache>
            </c:strRef>
          </c:tx>
          <c:dLbls>
            <c:dLblPos val="outEnd"/>
            <c:showPercent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</c:v>
                </c:pt>
                <c:pt idx="1">
                  <c:v>40</c:v>
                </c:pt>
                <c:pt idx="2">
                  <c:v>25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spPr>
    <a:solidFill>
      <a:schemeClr val="bg1">
        <a:lumMod val="95000"/>
      </a:schemeClr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1852950895994686"/>
          <c:y val="0.47783314419745532"/>
          <c:w val="0.43782191051119085"/>
          <c:h val="0.50449331992662916"/>
        </c:manualLayout>
      </c:layout>
      <c:pie3D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/>
                      <a:t> 54%</a:t>
                    </a:r>
                  </a:p>
                </c:rich>
              </c:tx>
              <c:dLblPos val="outEnd"/>
              <c:showVal val="1"/>
              <c:showCatName val="1"/>
              <c:showSer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 43%</a:t>
                    </a:r>
                  </a:p>
                </c:rich>
              </c:tx>
              <c:dLblPos val="outEnd"/>
              <c:showVal val="1"/>
              <c:showCatName val="1"/>
              <c:showSer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/>
                      <a:t>3%</a:t>
                    </a:r>
                  </a:p>
                </c:rich>
              </c:tx>
              <c:dLblPos val="outEnd"/>
              <c:showVal val="1"/>
              <c:showCatName val="1"/>
              <c:showSerName val="1"/>
              <c:showPercent val="1"/>
            </c:dLbl>
            <c:dLblPos val="outEnd"/>
            <c:showVal val="1"/>
            <c:showCatName val="1"/>
            <c:showSerName val="1"/>
            <c:showPercent val="1"/>
            <c:showLeaderLines val="1"/>
          </c:dLbls>
          <c:cat>
            <c:strRef>
              <c:f>Лист1!$C$4:$C$6</c:f>
              <c:strCache>
                <c:ptCount val="3"/>
                <c:pt idx="0">
                  <c:v>низшая </c:v>
                </c:pt>
                <c:pt idx="1">
                  <c:v>средняя</c:v>
                </c:pt>
                <c:pt idx="2">
                  <c:v>высшая </c:v>
                </c:pt>
              </c:strCache>
            </c:strRef>
          </c:cat>
          <c:val>
            <c:numRef>
              <c:f>Лист1!$D$4:$D$6</c:f>
              <c:numCache>
                <c:formatCode>@</c:formatCode>
                <c:ptCount val="3"/>
                <c:pt idx="0">
                  <c:v>225</c:v>
                </c:pt>
                <c:pt idx="1">
                  <c:v>180</c:v>
                </c:pt>
                <c:pt idx="2">
                  <c:v>12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7553530758487212"/>
          <c:y val="0.41609069699620882"/>
          <c:w val="0.30779789348802511"/>
          <c:h val="0.37435338463442841"/>
        </c:manualLayout>
      </c:layout>
    </c:legend>
    <c:plotVisOnly val="1"/>
    <c:dispBlanksAs val="zero"/>
  </c:chart>
  <c:spPr>
    <a:solidFill>
      <a:schemeClr val="bg1">
        <a:lumMod val="95000"/>
      </a:schemeClr>
    </a:solidFill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Интегративная </a:t>
            </a:r>
            <a:r>
              <a:rPr lang="ru-RU" dirty="0"/>
              <a:t>область </a:t>
            </a:r>
            <a:r>
              <a:rPr lang="ru-RU" dirty="0" smtClean="0"/>
              <a:t>за май 2019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интегративная область 2019</c:v>
                </c:pt>
              </c:strCache>
            </c:strRef>
          </c:tx>
          <c:dLbls>
            <c:dLblPos val="outEnd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высшая</c:v>
                </c:pt>
                <c:pt idx="1">
                  <c:v>средняя</c:v>
                </c:pt>
                <c:pt idx="2">
                  <c:v>низшая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511</c:v>
                </c:pt>
                <c:pt idx="1">
                  <c:v>200</c:v>
                </c:pt>
                <c:pt idx="2">
                  <c:v>54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spPr>
    <a:solidFill>
      <a:schemeClr val="accent3">
        <a:lumMod val="85000"/>
      </a:schemeClr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Интегративные качества за </a:t>
            </a:r>
            <a:r>
              <a:rPr lang="ru-RU" dirty="0" smtClean="0"/>
              <a:t>ноябрь 2018</a:t>
            </a:r>
            <a:endParaRPr lang="ru-RU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Интегративные качества за сентябрь 2017</c:v>
                </c:pt>
              </c:strCache>
            </c:strRef>
          </c:tx>
          <c:dLbls>
            <c:dLblPos val="outEnd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123</c:v>
                </c:pt>
                <c:pt idx="1">
                  <c:v>234</c:v>
                </c:pt>
                <c:pt idx="2">
                  <c:v>116</c:v>
                </c:pt>
              </c:numCache>
            </c:numRef>
          </c:val>
        </c:ser>
      </c:pie3DChart>
    </c:plotArea>
    <c:legend>
      <c:legendPos val="r"/>
      <c:layout/>
    </c:legend>
    <c:plotVisOnly val="1"/>
    <c:dispBlanksAs val="zero"/>
  </c:chart>
  <c:spPr>
    <a:solidFill>
      <a:schemeClr val="accent3">
        <a:lumMod val="85000"/>
      </a:schemeClr>
    </a:solidFill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0.06606</cdr:x>
      <cdr:y>0.03142</cdr:y>
    </cdr:from>
    <cdr:to>
      <cdr:x>0.98287</cdr:x>
      <cdr:y>0.43283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4475" y="72009"/>
          <a:ext cx="3392970" cy="920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/>
            <a:t>Мониторинг образовательной области за ноябрь 2018</a:t>
          </a:r>
          <a:endParaRPr lang="ru-RU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69706D-076A-41AA-946C-6825969AE0F7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8A82DC-715D-4090-A160-81E5C1965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23703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0BF09-5D15-4792-A909-86ACA040CD3E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C53C-A3B7-4E07-A6F2-C7D652CB4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2DAF1-C797-440C-8864-4892F664661C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7144-B8B3-4587-BB3A-96E90DD1B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0323A-6911-4DB2-9DB1-F8AAF227763C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490C8-EA5C-4C8E-94E7-1307D97E3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6541897-38DF-4CEA-AC32-5AE8C429C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8F6794-F326-4DB5-8D87-2493AFFB19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6D44FE6-86BF-4B44-AE07-B399E7A4EA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5A540E-D8A5-4458-B1CB-87558B9E11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F665DB0-F262-4433-A4C4-A0E807B707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7878E35-B3FA-402B-951A-8BF69ED14B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A11D6E-DA73-41C3-B367-B8C8E30558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025B4E0-15BB-4936-BF7B-38F4B869FE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1BEF2-A0A3-45EF-B1D3-B76F84BBD93B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37080-5E1A-445E-A0BC-1348A48B3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348FE-A3BA-47E5-8E1B-94755209CF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4C776F-3015-4497-BE4A-CB8D33E5CE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3B1AAB5-7B61-4B4F-9759-95AA404EC1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1D902BE-5357-4689-B9EC-D694957D4B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C02D-67AC-414D-85D4-00C80E58450C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C3949-57BB-4F2F-A239-E8A0079F9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C7676-9412-472C-9C80-795A246C4FAA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74A1E-90E2-48CF-A866-219967CAB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94FFC-B87A-448C-8ACA-0D69A91A8B3C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A7B98-4806-448C-BAE2-659D97D3C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544BD-4FB9-4BFF-9772-ECCA0ACDF6C9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986CA-5500-4152-BE8B-F1110D617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26F47-D462-44F7-9D25-45A5B8E90739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3DCB4-A858-4A93-9F15-DC10C26DB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4E289-FA0E-45C7-A1FC-7ACF7490F15E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9018D-C5F6-4D13-84F0-56CF1F5BB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F2FC8-2BC4-4D62-86EB-A88566F2CBD7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FD02-7411-40FB-AF44-D6AA44232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29E32-CD46-4846-92DE-2F2745C1AFF7}" type="datetimeFigureOut">
              <a:rPr lang="ru-RU"/>
              <a:pPr>
                <a:defRPr/>
              </a:pPr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5AFAD3-4C36-4E95-AB49-7CBDF07D8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  <p:sldLayoutId id="2147484210" r:id="rId4"/>
    <p:sldLayoutId id="2147484211" r:id="rId5"/>
    <p:sldLayoutId id="2147484212" r:id="rId6"/>
    <p:sldLayoutId id="2147484213" r:id="rId7"/>
    <p:sldLayoutId id="2147484214" r:id="rId8"/>
    <p:sldLayoutId id="2147484215" r:id="rId9"/>
    <p:sldLayoutId id="2147484216" r:id="rId10"/>
    <p:sldLayoutId id="21474842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3AC01-EE84-4F02-BAF1-955BE394FD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  <p:sldLayoutId id="2147484229" r:id="rId12"/>
  </p:sldLayoutIdLst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720725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rgbClr val="003399"/>
                </a:solidFill>
              </a:rPr>
              <a:t>Муниципальное  бюджетное  дошкольное образовательное учреждение «Детский сад №37»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85988" y="1557338"/>
            <a:ext cx="512231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dirty="0">
                <a:solidFill>
                  <a:schemeClr val="accent2"/>
                </a:solidFill>
                <a:latin typeface="Arno Pro Smbd" pitchFamily="18" charset="0"/>
                <a:cs typeface="+mn-cs"/>
              </a:rPr>
              <a:t>Мониторинг в  ДОУ   в  соответствии   с ФГОС</a:t>
            </a:r>
            <a:endParaRPr lang="ru-RU" altLang="ru-RU" sz="3600" b="1" dirty="0">
              <a:latin typeface="Arno Pro Smbd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i="1" dirty="0">
                <a:latin typeface="+mn-lt"/>
                <a:cs typeface="+mn-cs"/>
              </a:rPr>
              <a:t>( 1 младшая группа)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Arno Pro Smbd" pitchFamily="18" charset="0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smtClean="0">
                <a:latin typeface="Arno Pro Smbd" pitchFamily="18" charset="0"/>
                <a:cs typeface="+mn-cs"/>
              </a:rPr>
              <a:t>Педагог:</a:t>
            </a:r>
            <a:r>
              <a:rPr lang="ru-RU" altLang="ru-RU" sz="2000" b="1" i="1" dirty="0" smtClean="0">
                <a:latin typeface="Arno Pro Smbd" pitchFamily="18" charset="0"/>
                <a:cs typeface="+mn-cs"/>
              </a:rPr>
              <a:t> </a:t>
            </a:r>
            <a:r>
              <a:rPr lang="ru-RU" altLang="ru-RU" sz="2000" b="1" i="1" smtClean="0">
                <a:latin typeface="Arno Pro Smbd" pitchFamily="18" charset="0"/>
                <a:cs typeface="+mn-cs"/>
              </a:rPr>
              <a:t>Жмуркова</a:t>
            </a:r>
            <a:r>
              <a:rPr lang="ru-RU" altLang="ru-RU" sz="2000" b="1" i="1" dirty="0" smtClean="0">
                <a:latin typeface="Arno Pro Smbd" pitchFamily="18" charset="0"/>
                <a:cs typeface="+mn-cs"/>
              </a:rPr>
              <a:t> Т. Л. .</a:t>
            </a:r>
            <a:endParaRPr lang="ru-RU" altLang="ru-RU" sz="2000" b="1" i="1" dirty="0">
              <a:latin typeface="Arno Pro Smbd" pitchFamily="18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750" y="1557338"/>
            <a:ext cx="8229600" cy="452596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 smtClean="0">
                <a:solidFill>
                  <a:schemeClr val="accent2"/>
                </a:solidFill>
              </a:rPr>
              <a:t>        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 smtClean="0">
                <a:solidFill>
                  <a:schemeClr val="accent2"/>
                </a:solidFill>
              </a:rPr>
              <a:t>Мониторинг образовательного процесса</a:t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400" b="1" dirty="0" smtClean="0">
                <a:solidFill>
                  <a:schemeClr val="accent2"/>
                </a:solidFill>
              </a:rPr>
              <a:t>               оценка уровня развития: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b="1" dirty="0" smtClean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1800" b="1" dirty="0" smtClean="0">
                <a:solidFill>
                  <a:schemeClr val="accent2"/>
                </a:solidFill>
              </a:rPr>
              <a:t>5 - задание ребёнок выполняет самостоятельно</a:t>
            </a:r>
            <a:endParaRPr lang="ru-RU" altLang="ru-RU" sz="1600" b="1" dirty="0" smtClean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dirty="0" smtClean="0">
                <a:solidFill>
                  <a:schemeClr val="accent2"/>
                </a:solidFill>
              </a:rPr>
              <a:t>4 - с заданием справляется с помощью воспитателя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dirty="0" smtClean="0">
                <a:solidFill>
                  <a:schemeClr val="accent2"/>
                </a:solidFill>
              </a:rPr>
              <a:t>3 - с заданием ребёнок не справляется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Диаграмма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627188"/>
            <a:ext cx="2779712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Диаграмма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4338" y="1603375"/>
            <a:ext cx="3395662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10800000" flipH="1" flipV="1">
            <a:off x="1559645" y="3605213"/>
            <a:ext cx="193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3850" y="3560763"/>
            <a:ext cx="3024188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3%детей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  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762375" y="3021013"/>
            <a:ext cx="28813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Май</a:t>
            </a: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71%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</a:t>
            </a:r>
          </a:p>
        </p:txBody>
      </p:sp>
      <p:graphicFrame>
        <p:nvGraphicFramePr>
          <p:cNvPr id="10" name="Диаграмма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924971776"/>
              </p:ext>
            </p:extLst>
          </p:nvPr>
        </p:nvGraphicFramePr>
        <p:xfrm>
          <a:off x="4644008" y="1300163"/>
          <a:ext cx="3814986" cy="232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95350595"/>
              </p:ext>
            </p:extLst>
          </p:nvPr>
        </p:nvGraphicFramePr>
        <p:xfrm>
          <a:off x="295077" y="1268759"/>
          <a:ext cx="3700859" cy="2292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 rot="10800000" flipH="1" flipV="1">
            <a:off x="1547813" y="3605213"/>
            <a:ext cx="193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77825" y="3540125"/>
            <a:ext cx="282575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26% 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  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348038" y="3021013"/>
            <a:ext cx="287972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Май</a:t>
            </a: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67%детей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детей - средний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7% детей – ниже среднего</a:t>
            </a:r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818496888"/>
              </p:ext>
            </p:extLst>
          </p:nvPr>
        </p:nvGraphicFramePr>
        <p:xfrm>
          <a:off x="4572000" y="1000108"/>
          <a:ext cx="3643338" cy="2386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3495188252"/>
              </p:ext>
            </p:extLst>
          </p:nvPr>
        </p:nvGraphicFramePr>
        <p:xfrm>
          <a:off x="500034" y="1071546"/>
          <a:ext cx="3714776" cy="2314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3850" y="981075"/>
            <a:ext cx="68595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        </a:t>
            </a:r>
            <a:endParaRPr lang="ru-RU" alt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141</Words>
  <Application>Microsoft Office PowerPoint</Application>
  <PresentationFormat>Экран (4:3)</PresentationFormat>
  <Paragraphs>57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2_Оформление по умолчанию</vt:lpstr>
      <vt:lpstr>Муниципальное  бюджетное  дошкольное образовательное учреждение «Детский сад №37»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образовательное учреждение детский сад №37 « Лучик»</dc:title>
  <dc:creator>Алена</dc:creator>
  <cp:lastModifiedBy>user</cp:lastModifiedBy>
  <cp:revision>54</cp:revision>
  <dcterms:created xsi:type="dcterms:W3CDTF">2014-05-27T18:52:00Z</dcterms:created>
  <dcterms:modified xsi:type="dcterms:W3CDTF">2019-05-16T18:30:29Z</dcterms:modified>
</cp:coreProperties>
</file>